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3"/>
  </p:notesMasterIdLst>
  <p:sldIdLst>
    <p:sldId id="256" r:id="rId2"/>
    <p:sldId id="314" r:id="rId3"/>
    <p:sldId id="315" r:id="rId4"/>
    <p:sldId id="316" r:id="rId5"/>
    <p:sldId id="283" r:id="rId6"/>
    <p:sldId id="296" r:id="rId7"/>
    <p:sldId id="312" r:id="rId8"/>
    <p:sldId id="317" r:id="rId9"/>
    <p:sldId id="318" r:id="rId10"/>
    <p:sldId id="322" r:id="rId11"/>
    <p:sldId id="319" r:id="rId12"/>
    <p:sldId id="323" r:id="rId13"/>
    <p:sldId id="326" r:id="rId14"/>
    <p:sldId id="327" r:id="rId15"/>
    <p:sldId id="325" r:id="rId16"/>
    <p:sldId id="328" r:id="rId17"/>
    <p:sldId id="329" r:id="rId18"/>
    <p:sldId id="330" r:id="rId19"/>
    <p:sldId id="331" r:id="rId20"/>
    <p:sldId id="297" r:id="rId21"/>
    <p:sldId id="298" r:id="rId22"/>
    <p:sldId id="308" r:id="rId23"/>
    <p:sldId id="288" r:id="rId24"/>
    <p:sldId id="291" r:id="rId25"/>
    <p:sldId id="340" r:id="rId26"/>
    <p:sldId id="339" r:id="rId27"/>
    <p:sldId id="333" r:id="rId28"/>
    <p:sldId id="335" r:id="rId29"/>
    <p:sldId id="336" r:id="rId30"/>
    <p:sldId id="337" r:id="rId31"/>
    <p:sldId id="299" r:id="rId32"/>
    <p:sldId id="305" r:id="rId33"/>
    <p:sldId id="341" r:id="rId34"/>
    <p:sldId id="309" r:id="rId35"/>
    <p:sldId id="310" r:id="rId36"/>
    <p:sldId id="311" r:id="rId37"/>
    <p:sldId id="342" r:id="rId38"/>
    <p:sldId id="292" r:id="rId39"/>
    <p:sldId id="343" r:id="rId40"/>
    <p:sldId id="345" r:id="rId41"/>
    <p:sldId id="307" r:id="rId4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516" autoAdjust="0"/>
    <p:restoredTop sz="87011" autoAdjust="0"/>
  </p:normalViewPr>
  <p:slideViewPr>
    <p:cSldViewPr snapToGrid="0">
      <p:cViewPr varScale="1">
        <p:scale>
          <a:sx n="64" d="100"/>
          <a:sy n="64" d="100"/>
        </p:scale>
        <p:origin x="-546" y="-9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3B653E-0891-4F2B-8752-79A9C4A0DC73}" type="datetimeFigureOut">
              <a:rPr lang="ru-RU" smtClean="0"/>
              <a:pPr/>
              <a:t>20.06.2017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A8F90B-6F88-4023-977F-ECDDE31949A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98236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A8F90B-6F88-4023-977F-ECDDE31949A8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39147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A8F90B-6F88-4023-977F-ECDDE31949A8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64419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FC5FB-B8CD-4258-BC67-03DB4BE81E35}" type="datetimeFigureOut">
              <a:rPr lang="ru-RU" smtClean="0"/>
              <a:pPr/>
              <a:t>20.06.2017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3940C-5F25-424F-8556-40F34227150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0276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14:ripple dir="ld"/>
      </p:transition>
    </mc:Choice>
    <mc:Fallback xmlns="">
      <p:transition spd="slow" advClick="0" advTm="2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FC5FB-B8CD-4258-BC67-03DB4BE81E35}" type="datetimeFigureOut">
              <a:rPr lang="ru-RU" smtClean="0"/>
              <a:pPr/>
              <a:t>20.06.2017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3940C-5F25-424F-8556-40F34227150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3975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14:ripple dir="ld"/>
      </p:transition>
    </mc:Choice>
    <mc:Fallback xmlns="">
      <p:transition spd="slow" advClick="0" advTm="2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FC5FB-B8CD-4258-BC67-03DB4BE81E35}" type="datetimeFigureOut">
              <a:rPr lang="ru-RU" smtClean="0"/>
              <a:pPr/>
              <a:t>20.06.2017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3940C-5F25-424F-8556-40F34227150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44931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14:ripple dir="ld"/>
      </p:transition>
    </mc:Choice>
    <mc:Fallback xmlns="">
      <p:transition spd="slow" advClick="0" advTm="2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FC5FB-B8CD-4258-BC67-03DB4BE81E35}" type="datetimeFigureOut">
              <a:rPr lang="ru-RU" smtClean="0"/>
              <a:pPr/>
              <a:t>20.06.2017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3940C-5F25-424F-8556-40F34227150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9214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14:ripple dir="ld"/>
      </p:transition>
    </mc:Choice>
    <mc:Fallback xmlns="">
      <p:transition spd="slow" advClick="0" advTm="2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FC5FB-B8CD-4258-BC67-03DB4BE81E35}" type="datetimeFigureOut">
              <a:rPr lang="ru-RU" smtClean="0"/>
              <a:pPr/>
              <a:t>20.06.2017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3940C-5F25-424F-8556-40F34227150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580167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14:ripple dir="ld"/>
      </p:transition>
    </mc:Choice>
    <mc:Fallback xmlns="">
      <p:transition spd="slow" advClick="0" advTm="2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FC5FB-B8CD-4258-BC67-03DB4BE81E35}" type="datetimeFigureOut">
              <a:rPr lang="ru-RU" smtClean="0"/>
              <a:pPr/>
              <a:t>20.06.2017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3940C-5F25-424F-8556-40F34227150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188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14:ripple dir="ld"/>
      </p:transition>
    </mc:Choice>
    <mc:Fallback xmlns="">
      <p:transition spd="slow" advClick="0" advTm="2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FC5FB-B8CD-4258-BC67-03DB4BE81E35}" type="datetimeFigureOut">
              <a:rPr lang="ru-RU" smtClean="0"/>
              <a:pPr/>
              <a:t>20.06.2017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3940C-5F25-424F-8556-40F34227150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3653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14:ripple dir="ld"/>
      </p:transition>
    </mc:Choice>
    <mc:Fallback xmlns="">
      <p:transition spd="slow" advClick="0" advTm="200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FC5FB-B8CD-4258-BC67-03DB4BE81E35}" type="datetimeFigureOut">
              <a:rPr lang="ru-RU" smtClean="0"/>
              <a:pPr/>
              <a:t>20.06.2017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3940C-5F25-424F-8556-40F34227150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7642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14:ripple dir="ld"/>
      </p:transition>
    </mc:Choice>
    <mc:Fallback xmlns="">
      <p:transition spd="slow" advClick="0" advTm="2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FC5FB-B8CD-4258-BC67-03DB4BE81E35}" type="datetimeFigureOut">
              <a:rPr lang="ru-RU" smtClean="0"/>
              <a:pPr/>
              <a:t>20.06.2017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3940C-5F25-424F-8556-40F34227150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9598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14:ripple dir="ld"/>
      </p:transition>
    </mc:Choice>
    <mc:Fallback xmlns="">
      <p:transition spd="slow" advClick="0" advTm="2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FC5FB-B8CD-4258-BC67-03DB4BE81E35}" type="datetimeFigureOut">
              <a:rPr lang="ru-RU" smtClean="0"/>
              <a:pPr/>
              <a:t>20.06.2017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3940C-5F25-424F-8556-40F34227150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2493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14:ripple dir="ld"/>
      </p:transition>
    </mc:Choice>
    <mc:Fallback xmlns="">
      <p:transition spd="slow" advClick="0" advTm="2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FC5FB-B8CD-4258-BC67-03DB4BE81E35}" type="datetimeFigureOut">
              <a:rPr lang="ru-RU" smtClean="0"/>
              <a:pPr/>
              <a:t>20.06.2017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3940C-5F25-424F-8556-40F34227150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6186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14:ripple dir="ld"/>
      </p:transition>
    </mc:Choice>
    <mc:Fallback xmlns="">
      <p:transition spd="slow" advClick="0" advTm="2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FC5FB-B8CD-4258-BC67-03DB4BE81E35}" type="datetimeFigureOut">
              <a:rPr lang="ru-RU" smtClean="0"/>
              <a:pPr/>
              <a:t>20.06.2017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3940C-5F25-424F-8556-40F34227150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8074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14:ripple dir="ld"/>
      </p:transition>
    </mc:Choice>
    <mc:Fallback xmlns="">
      <p:transition spd="slow" advClick="0" advTm="2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FC5FB-B8CD-4258-BC67-03DB4BE81E35}" type="datetimeFigureOut">
              <a:rPr lang="ru-RU" smtClean="0"/>
              <a:pPr/>
              <a:t>20.06.2017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3940C-5F25-424F-8556-40F34227150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3154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14:ripple dir="ld"/>
      </p:transition>
    </mc:Choice>
    <mc:Fallback xmlns="">
      <p:transition spd="slow" advClick="0" advTm="2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FC5FB-B8CD-4258-BC67-03DB4BE81E35}" type="datetimeFigureOut">
              <a:rPr lang="ru-RU" smtClean="0"/>
              <a:pPr/>
              <a:t>20.06.2017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3940C-5F25-424F-8556-40F34227150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5312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14:ripple dir="ld"/>
      </p:transition>
    </mc:Choice>
    <mc:Fallback xmlns="">
      <p:transition spd="slow" advClick="0" advTm="2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FC5FB-B8CD-4258-BC67-03DB4BE81E35}" type="datetimeFigureOut">
              <a:rPr lang="ru-RU" smtClean="0"/>
              <a:pPr/>
              <a:t>20.06.2017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3940C-5F25-424F-8556-40F34227150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9546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14:ripple dir="ld"/>
      </p:transition>
    </mc:Choice>
    <mc:Fallback xmlns="">
      <p:transition spd="slow" advClick="0" advTm="2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FC5FB-B8CD-4258-BC67-03DB4BE81E35}" type="datetimeFigureOut">
              <a:rPr lang="ru-RU" smtClean="0"/>
              <a:pPr/>
              <a:t>20.06.2017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3940C-5F25-424F-8556-40F34227150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4108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14:ripple dir="ld"/>
      </p:transition>
    </mc:Choice>
    <mc:Fallback xmlns="">
      <p:transition spd="slow" advClick="0" advTm="2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DFC5FB-B8CD-4258-BC67-03DB4BE81E35}" type="datetimeFigureOut">
              <a:rPr lang="ru-RU" smtClean="0"/>
              <a:pPr/>
              <a:t>20.06.2017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8F43940C-5F25-424F-8556-40F34227150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60976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14:ripple dir="ld"/>
      </p:transition>
    </mc:Choice>
    <mc:Fallback xmlns="">
      <p:transition spd="slow" advClick="0" advTm="2000">
        <p:fade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media1.mp3"/><Relationship Id="rId7" Type="http://schemas.openxmlformats.org/officeDocument/2006/relationships/image" Target="../media/image2.png"/><Relationship Id="rId2" Type="http://schemas.microsoft.com/office/2007/relationships/media" Target="../media/media1.mp3"/><Relationship Id="rId1" Type="http://schemas.openxmlformats.org/officeDocument/2006/relationships/tags" Target="../tags/tag1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342704" y="7322949"/>
            <a:ext cx="7698592" cy="3350786"/>
          </a:xfrm>
        </p:spPr>
        <p:txBody>
          <a:bodyPr/>
          <a:lstStyle/>
          <a:p>
            <a:pPr algn="ctr"/>
            <a:endParaRPr lang="ru-RU" sz="44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-1344622" y="7351971"/>
            <a:ext cx="7766936" cy="1096899"/>
          </a:xfrm>
        </p:spPr>
        <p:txBody>
          <a:bodyPr/>
          <a:lstStyle/>
          <a:p>
            <a:endParaRPr lang="ru-RU" sz="2000" b="1" dirty="0" smtClean="0">
              <a:solidFill>
                <a:schemeClr val="accent2">
                  <a:lumMod val="50000"/>
                </a:schemeClr>
              </a:solidFill>
            </a:endParaRPr>
          </a:p>
          <a:p>
            <a:endParaRPr lang="ru-RU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5415" y="1063513"/>
            <a:ext cx="3661062" cy="4350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saksofon_-_Muzyka_bystraya_(xMuzic.me)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GlowEdges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285709" y="364798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658033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8329">
        <p14:ripple dir="ld"/>
      </p:transition>
    </mc:Choice>
    <mc:Fallback>
      <p:transition spd="slow" advClick="0" advTm="1832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animMotion origin="layout" path="M -1.43415E-6 -2.48555E-6 C 0.0142 -0.00855 0.01185 -0.00902 0.02331 -0.02428 C 0.03087 -0.0467 0.04233 -0.06335 0.05288 -0.08092 C 0.05848 -0.0904 0.06721 -0.11098 0.07503 -0.11792 C 0.08141 -0.13618 0.07216 -0.11144 0.08232 -0.1311 C 0.08623 -0.13873 0.08909 -0.14682 0.09222 -0.15514 C 0.09352 -0.16277 0.09574 -0.16948 0.09717 -0.17688 C 0.11007 -0.17249 0.11085 -0.15561 0.11931 -0.14196 C 0.12283 -0.13642 0.12713 -0.13249 0.13039 -0.1267 C 0.14003 -0.1096 0.1356 -0.11538 0.14263 -0.10705 C 0.14628 -0.10913 0.15019 -0.11052 0.1537 -0.11353 C 0.15644 -0.11584 0.16113 -0.12231 0.16113 -0.12231 L 0.10329 -0.04624 L -0.17598 0.04139 L -0.20425 0.00208 L 0.20411 -0.02428 L 0.55464 0.15029 L -0.64583 -1.08509 L -0.89423 -1.24231 " pathEditMode="relative" ptsTypes="fffffffffffAAAAAA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1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  <p:extLst mod="1">
    <p:ext uri="{E180D4A7-C9FB-4DFB-919C-405C955672EB}">
      <p14:showEvtLst xmlns:p14="http://schemas.microsoft.com/office/powerpoint/2010/main">
        <p14:playEvt time="3108" objId="4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Имеем свой тренажёрный зал</a:t>
            </a:r>
            <a:endParaRPr lang="ru-RU" dirty="0"/>
          </a:p>
        </p:txBody>
      </p:sp>
      <p:pic>
        <p:nvPicPr>
          <p:cNvPr id="6150" name="Picture 6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964" y="1551710"/>
            <a:ext cx="8257309" cy="50569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49392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417">
        <p14:vortex dir="r"/>
      </p:transition>
    </mc:Choice>
    <mc:Fallback>
      <p:transition spd="slow" advClick="0" advTm="441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Есть беговые дорожки</a:t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4098" name="Picture 2" descr="C:\Users\Лена\Desktop\Новая папка (3)\P103036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6182" y="1676400"/>
            <a:ext cx="7426036" cy="4476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12060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657">
        <p14:vortex dir="r"/>
      </p:transition>
    </mc:Choice>
    <mc:Fallback>
      <p:transition spd="slow" advClick="0" advTm="465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Тренажер для ходьбы</a:t>
            </a:r>
            <a:endParaRPr lang="ru-RU" dirty="0"/>
          </a:p>
        </p:txBody>
      </p:sp>
      <p:pic>
        <p:nvPicPr>
          <p:cNvPr id="7170" name="Picture 2" descr="C:\Users\Лена\Desktop\image47SJHMFX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3056" y="1911928"/>
            <a:ext cx="7661562" cy="4502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45080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919">
        <p14:vortex dir="r"/>
      </p:transition>
    </mc:Choice>
    <mc:Fallback>
      <p:transition spd="slow" advClick="0" advTm="5919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Тренажеры для ног</a:t>
            </a:r>
            <a:endParaRPr lang="ru-RU" dirty="0"/>
          </a:p>
        </p:txBody>
      </p:sp>
      <p:pic>
        <p:nvPicPr>
          <p:cNvPr id="9218" name="Picture 2" descr="C:\Users\Лена\Desktop\image7X41GCPW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072" y="1953491"/>
            <a:ext cx="7481455" cy="4516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75243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555">
        <p14:vortex dir="r"/>
      </p:transition>
    </mc:Choice>
    <mc:Fallback>
      <p:transition spd="slow" advClick="0" advTm="555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Универсальный тренажер</a:t>
            </a:r>
            <a:endParaRPr lang="ru-RU" dirty="0"/>
          </a:p>
        </p:txBody>
      </p:sp>
      <p:pic>
        <p:nvPicPr>
          <p:cNvPr id="10242" name="Picture 2" descr="C:\Users\Лена\Desktop\image73IID21S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655" y="1717964"/>
            <a:ext cx="7384472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24824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294">
        <p14:vortex dir="r"/>
      </p:transition>
    </mc:Choice>
    <mc:Fallback>
      <p:transition spd="slow" advClick="0" advTm="529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Спортивный инвентарь</a:t>
            </a:r>
            <a:endParaRPr lang="ru-RU" dirty="0"/>
          </a:p>
        </p:txBody>
      </p:sp>
      <p:pic>
        <p:nvPicPr>
          <p:cNvPr id="8194" name="Picture 2" descr="C:\Users\Лена\Desktop\imageONVVC10N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7018" y="1689533"/>
            <a:ext cx="6816437" cy="4586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49238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881">
        <p14:vortex dir="r"/>
      </p:transition>
    </mc:Choice>
    <mc:Fallback>
      <p:transition spd="slow" advClick="0" advTm="488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Лестница</a:t>
            </a:r>
            <a:endParaRPr lang="ru-RU" dirty="0"/>
          </a:p>
        </p:txBody>
      </p:sp>
      <p:pic>
        <p:nvPicPr>
          <p:cNvPr id="11266" name="Picture 2" descr="C:\Users\Лена\Desktop\imageXC6DFEWR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509" y="2050473"/>
            <a:ext cx="7661564" cy="4516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02479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305">
        <p14:vortex dir="r"/>
      </p:transition>
    </mc:Choice>
    <mc:Fallback>
      <p:transition spd="slow" advClick="0" advTm="530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Наша гордость – музыкальный, вибрационный, сухой бассейн</a:t>
            </a:r>
            <a:endParaRPr lang="ru-RU" dirty="0"/>
          </a:p>
        </p:txBody>
      </p:sp>
      <p:pic>
        <p:nvPicPr>
          <p:cNvPr id="12290" name="Picture 2" descr="C:\Users\Лена\Desktop\imageFDY17WB8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6290" y="1939637"/>
            <a:ext cx="6830291" cy="4641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05415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225">
        <p14:vortex dir="r"/>
      </p:transition>
    </mc:Choice>
    <mc:Fallback>
      <p:transition spd="slow" advClick="0" advTm="822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Детям здесь очень нравится</a:t>
            </a:r>
            <a:endParaRPr lang="ru-RU" dirty="0"/>
          </a:p>
        </p:txBody>
      </p:sp>
      <p:pic>
        <p:nvPicPr>
          <p:cNvPr id="13314" name="Picture 2" descr="C:\Users\Лена\Desktop\imageR5YZOBKU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127" y="1662545"/>
            <a:ext cx="7910945" cy="5001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14758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14">
        <p14:vortex dir="r"/>
      </p:transition>
    </mc:Choice>
    <mc:Fallback>
      <p:transition spd="slow" advClick="0" advTm="501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Имеем свои коляски</a:t>
            </a:r>
            <a:endParaRPr lang="ru-RU" dirty="0"/>
          </a:p>
        </p:txBody>
      </p:sp>
      <p:pic>
        <p:nvPicPr>
          <p:cNvPr id="14338" name="Picture 2" descr="C:\Users\Лена\Desktop\P103037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4222" y="1558978"/>
            <a:ext cx="7629993" cy="4706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80975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7458">
        <p14:vortex dir="r"/>
      </p:transition>
    </mc:Choice>
    <mc:Fallback>
      <p:transition spd="slow" advClick="0" advTm="745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Девиз нашей организации</a:t>
            </a:r>
            <a:endParaRPr lang="ru-RU" dirty="0"/>
          </a:p>
        </p:txBody>
      </p:sp>
      <p:pic>
        <p:nvPicPr>
          <p:cNvPr id="1026" name="Picture 2" descr="C:\Users\Лена\Desktop\imageN35B83WL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3782" y="1460338"/>
            <a:ext cx="7370618" cy="4581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Krasivaya_nezhnaya_muzyka_-_Instrumental_royal_(xMuzic.me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2677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5196">
        <p14:vortex dir="r"/>
      </p:transition>
    </mc:Choice>
    <mc:Fallback>
      <p:transition spd="slow" advClick="0" advTm="1519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908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Здесь дети занимаются</a:t>
            </a:r>
            <a:endParaRPr lang="ru-RU" dirty="0"/>
          </a:p>
        </p:txBody>
      </p:sp>
      <p:pic>
        <p:nvPicPr>
          <p:cNvPr id="1026" name="Picture 2" descr="C:\Users\Лена\Desktop\imageWEHHPST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1760" y="1993613"/>
            <a:ext cx="7051040" cy="3960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63537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479">
        <p14:vortex dir="r"/>
      </p:transition>
    </mc:Choice>
    <mc:Fallback>
      <p:transition spd="slow" advClick="0" advTm="6479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Здесь проходят занятия с росточками</a:t>
            </a:r>
            <a:endParaRPr lang="ru-RU" dirty="0"/>
          </a:p>
        </p:txBody>
      </p:sp>
      <p:pic>
        <p:nvPicPr>
          <p:cNvPr id="2050" name="Picture 2" descr="C:\Users\Лена\Desktop\imageXUEQROE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3040" y="2011680"/>
            <a:ext cx="6728460" cy="4592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88765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177">
        <p14:vortex dir="r"/>
      </p:transition>
    </mc:Choice>
    <mc:Fallback>
      <p:transition spd="slow" advClick="0" advTm="617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    Это наши поделки</a:t>
            </a:r>
            <a:endParaRPr lang="ru-RU" dirty="0"/>
          </a:p>
        </p:txBody>
      </p:sp>
      <p:pic>
        <p:nvPicPr>
          <p:cNvPr id="1026" name="Picture 2" descr="C:\Users\Лена\Desktop\image6C3F4M2X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" y="1483360"/>
            <a:ext cx="9083040" cy="4998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55238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929">
        <p14:vortex dir="r"/>
      </p:transition>
    </mc:Choice>
    <mc:Fallback>
      <p:transition spd="slow" advClick="0" advTm="5929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 descr="C:\Users\Лена\Desktop\Новая папка (3)\P103035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20788" y="-1892300"/>
            <a:ext cx="16581438" cy="12436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15660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159">
        <p14:vortex dir="r"/>
      </p:transition>
    </mc:Choice>
    <mc:Fallback>
      <p:transition spd="slow" advClick="0" advTm="10159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Лена\Desktop\Новая папка (3)\P103036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48075" y="-2665413"/>
            <a:ext cx="16581438" cy="12436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45983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588">
        <p14:vortex dir="r"/>
      </p:transition>
    </mc:Choice>
    <mc:Fallback>
      <p:transition spd="slow" advClick="0" advTm="558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Поделки из крупы</a:t>
            </a:r>
            <a:endParaRPr lang="ru-RU" dirty="0"/>
          </a:p>
        </p:txBody>
      </p:sp>
      <p:pic>
        <p:nvPicPr>
          <p:cNvPr id="22530" name="Picture 2" descr="C:\Users\Лена\Desktop\image[9]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8504" y="1905755"/>
            <a:ext cx="5231567" cy="4704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62370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822">
        <p14:vortex dir="r"/>
      </p:transition>
    </mc:Choice>
    <mc:Fallback>
      <p:transition spd="slow" advClick="0" advTm="4822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Из фасоли</a:t>
            </a:r>
            <a:endParaRPr lang="ru-RU" dirty="0"/>
          </a:p>
        </p:txBody>
      </p:sp>
      <p:pic>
        <p:nvPicPr>
          <p:cNvPr id="21507" name="Picture 3" descr="C:\Users\Лена\Desktop\imageHW4LZ1QR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3809" y="1394085"/>
            <a:ext cx="6235909" cy="4856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88573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281">
        <p14:vortex dir="r"/>
      </p:transition>
    </mc:Choice>
    <mc:Fallback>
      <p:transition spd="slow" advClick="0" advTm="428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Поделки из бумаги</a:t>
            </a:r>
            <a:endParaRPr lang="ru-RU" dirty="0"/>
          </a:p>
        </p:txBody>
      </p:sp>
      <p:pic>
        <p:nvPicPr>
          <p:cNvPr id="15362" name="Picture 2" descr="C:\Users\Лена\Desktop\imageNKYBXVE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407" y="1454046"/>
            <a:ext cx="5291527" cy="5156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99361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7936">
        <p14:vortex dir="r"/>
      </p:transition>
    </mc:Choice>
    <mc:Fallback>
      <p:transition spd="slow" advClick="0" advTm="793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Из </a:t>
            </a:r>
            <a:r>
              <a:rPr lang="ru-RU" dirty="0" err="1" smtClean="0"/>
              <a:t>пайеток</a:t>
            </a:r>
            <a:r>
              <a:rPr lang="ru-RU" dirty="0" smtClean="0"/>
              <a:t>  </a:t>
            </a:r>
            <a:endParaRPr lang="ru-RU" dirty="0"/>
          </a:p>
        </p:txBody>
      </p:sp>
      <p:pic>
        <p:nvPicPr>
          <p:cNvPr id="17410" name="Picture 2" descr="C:\Users\Лена\Desktop\imageOQX8Z12T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4007" y="1439056"/>
            <a:ext cx="6835514" cy="5246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93428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536">
        <p14:vortex dir="r"/>
      </p:transition>
    </mc:Choice>
    <mc:Fallback>
      <p:transition spd="slow" advClick="0" advTm="353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Вышивка</a:t>
            </a:r>
            <a:endParaRPr lang="ru-RU" dirty="0"/>
          </a:p>
        </p:txBody>
      </p:sp>
      <p:pic>
        <p:nvPicPr>
          <p:cNvPr id="18434" name="Picture 2" descr="C:\Users\Лена\Desktop\imageHLH6JWTR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3810" y="1274164"/>
            <a:ext cx="5126636" cy="5231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34020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574">
        <p14:vortex dir="r"/>
      </p:transition>
    </mc:Choice>
    <mc:Fallback>
      <p:transition spd="slow" advClick="0" advTm="357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565564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Девиз детей : «В море спасает спасательный круг – в жизни спасает единственный </a:t>
            </a:r>
            <a:r>
              <a:rPr lang="ru-RU" smtClean="0"/>
              <a:t>друг (организация «Росток»)</a:t>
            </a:r>
            <a:endParaRPr lang="ru-RU" dirty="0"/>
          </a:p>
        </p:txBody>
      </p:sp>
      <p:pic>
        <p:nvPicPr>
          <p:cNvPr id="1026" name="Picture 2" descr="C:\Users\Лена\Desktop\imageHP7FVH9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3163" y="2438400"/>
            <a:ext cx="5777345" cy="4145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73419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820">
        <p14:vortex dir="r"/>
      </p:transition>
    </mc:Choice>
    <mc:Fallback>
      <p:transition spd="slow" advClick="0" advTm="1082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Цветы к 8 марта</a:t>
            </a:r>
            <a:endParaRPr lang="ru-RU" dirty="0"/>
          </a:p>
        </p:txBody>
      </p:sp>
      <p:pic>
        <p:nvPicPr>
          <p:cNvPr id="19458" name="Picture 2" descr="C:\Users\Лена\Desktop\imageDMADQA4J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8394" y="2160588"/>
            <a:ext cx="5175249" cy="3881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10112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1370">
        <p14:vortex dir="r"/>
      </p:transition>
    </mc:Choice>
    <mc:Fallback>
      <p:transition spd="slow" advClick="0" advTm="1137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599"/>
            <a:ext cx="8596668" cy="1229361"/>
          </a:xfrm>
        </p:spPr>
        <p:txBody>
          <a:bodyPr/>
          <a:lstStyle/>
          <a:p>
            <a:r>
              <a:rPr lang="ru-RU" dirty="0" smtClean="0"/>
              <a:t>Совершаем поездки «Покаяние безгрешных»</a:t>
            </a:r>
            <a:endParaRPr lang="ru-RU" sz="1400" dirty="0"/>
          </a:p>
        </p:txBody>
      </p:sp>
      <p:pic>
        <p:nvPicPr>
          <p:cNvPr id="1026" name="Picture 2" descr="C:\Users\Лена\Desktop\imageHY5IEN4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875" y="2048822"/>
            <a:ext cx="7620000" cy="4591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10363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7298">
        <p14:vortex dir="r"/>
      </p:transition>
    </mc:Choice>
    <mc:Fallback>
      <p:transition spd="slow" advClick="0" advTm="729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44380" y="609600"/>
            <a:ext cx="8329622" cy="638175"/>
          </a:xfrm>
        </p:spPr>
        <p:txBody>
          <a:bodyPr>
            <a:normAutofit fontScale="90000"/>
          </a:bodyPr>
          <a:lstStyle/>
          <a:p>
            <a:r>
              <a:rPr lang="ru-RU" sz="4000" dirty="0" smtClean="0"/>
              <a:t>ЗАНЯТИЕ ИППОТЕРАПИЕЙ</a:t>
            </a:r>
            <a:endParaRPr lang="ru-RU" sz="4000" dirty="0"/>
          </a:p>
        </p:txBody>
      </p:sp>
      <p:pic>
        <p:nvPicPr>
          <p:cNvPr id="2050" name="Picture 2" descr="C:\Users\Лена\Desktop\imageKJ6HO52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120" y="1910080"/>
            <a:ext cx="6847840" cy="477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37826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352">
        <p14:vortex dir="r"/>
      </p:transition>
    </mc:Choice>
    <mc:Fallback>
      <p:transition spd="slow" advClick="0" advTm="10352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СВЯТО-ИОАННО-БОГОСЛОВСКИЙ  </a:t>
            </a:r>
            <a:r>
              <a:rPr lang="ru-RU" dirty="0"/>
              <a:t>МОНАСТЫРЬ</a:t>
            </a:r>
          </a:p>
        </p:txBody>
      </p:sp>
      <p:pic>
        <p:nvPicPr>
          <p:cNvPr id="24578" name="Picture 2" descr="C:\Users\Лена\Desktop\imageX33JUJ50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230" y="1858780"/>
            <a:ext cx="4542019" cy="4781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87373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461">
        <p14:vortex dir="r"/>
      </p:transition>
    </mc:Choice>
    <mc:Fallback>
      <p:transition spd="slow" advClick="0" advTm="646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Вместе встречаем Новый год</a:t>
            </a:r>
            <a:endParaRPr lang="ru-RU" dirty="0"/>
          </a:p>
        </p:txBody>
      </p:sp>
      <p:pic>
        <p:nvPicPr>
          <p:cNvPr id="1026" name="Picture 2" descr="C:\Users\Лена\Desktop\image5R7YS6Q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720" y="1371600"/>
            <a:ext cx="8453120" cy="5074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74813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107">
        <p14:vortex dir="r"/>
      </p:transition>
    </mc:Choice>
    <mc:Fallback>
      <p:transition spd="slow" advClick="0" advTm="610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1 июня – День защиты детей</a:t>
            </a:r>
            <a:endParaRPr lang="ru-RU" dirty="0"/>
          </a:p>
        </p:txBody>
      </p:sp>
      <p:pic>
        <p:nvPicPr>
          <p:cNvPr id="1026" name="Picture 2" descr="C:\Users\Лена\Desktop\imageC9MRR8C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945" y="1648692"/>
            <a:ext cx="7703127" cy="4984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41298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630">
        <p14:vortex dir="r"/>
      </p:transition>
    </mc:Choice>
    <mc:Fallback>
      <p:transition spd="slow" advClick="0" advTm="863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31520" y="534649"/>
            <a:ext cx="8596668" cy="1320800"/>
          </a:xfrm>
        </p:spPr>
        <p:txBody>
          <a:bodyPr>
            <a:normAutofit/>
          </a:bodyPr>
          <a:lstStyle/>
          <a:p>
            <a:r>
              <a:rPr lang="ru-RU" dirty="0" smtClean="0"/>
              <a:t>Было холодно, но весело</a:t>
            </a:r>
            <a:endParaRPr lang="ru-RU" dirty="0"/>
          </a:p>
        </p:txBody>
      </p:sp>
      <p:pic>
        <p:nvPicPr>
          <p:cNvPr id="2050" name="Picture 2" descr="C:\Users\Лена\Desktop\imageGQIT5VRP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" y="1320800"/>
            <a:ext cx="8656320" cy="5161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25407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304">
        <p14:vortex dir="r"/>
      </p:transition>
    </mc:Choice>
    <mc:Fallback>
      <p:transition spd="slow" advClick="0" advTm="430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Занимаемся трудотерапией</a:t>
            </a:r>
            <a:endParaRPr lang="ru-RU" dirty="0"/>
          </a:p>
        </p:txBody>
      </p:sp>
      <p:pic>
        <p:nvPicPr>
          <p:cNvPr id="25602" name="Picture 2" descr="C:\Users\Лена\Desktop\image8T9BRPVB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9016" y="1798820"/>
            <a:ext cx="7195279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18544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7154">
        <p14:vortex dir="r"/>
      </p:transition>
    </mc:Choice>
    <mc:Fallback>
      <p:transition spd="slow" advClick="0" advTm="715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Лена\Desktop\P103037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9200" y="-3292475"/>
            <a:ext cx="16581438" cy="12436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53923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819">
        <p14:vortex dir="r"/>
      </p:transition>
    </mc:Choice>
    <mc:Fallback>
      <p:transition spd="slow" advClick="0" advTm="4819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7255" y="549639"/>
            <a:ext cx="8596668" cy="1548984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Имеем много грамот, дипломов, сертификатов, благодарственных писем. </a:t>
            </a:r>
            <a:endParaRPr lang="ru-RU" dirty="0"/>
          </a:p>
        </p:txBody>
      </p:sp>
      <p:pic>
        <p:nvPicPr>
          <p:cNvPr id="26626" name="Picture 2" descr="C:\Users\Лена\Desktop\imageKW7TPF3O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331" y="2033172"/>
            <a:ext cx="8769245" cy="4824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54345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526">
        <p14:vortex dir="r"/>
      </p:transition>
    </mc:Choice>
    <mc:Fallback>
      <p:transition spd="slow" advClick="0" advTm="1052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58678" y="609600"/>
            <a:ext cx="9893685" cy="544483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Цель организации</a:t>
            </a:r>
            <a:br>
              <a:rPr lang="ru-RU" dirty="0" smtClean="0"/>
            </a:br>
            <a:r>
              <a:rPr lang="ru-RU" dirty="0" smtClean="0"/>
              <a:t> </a:t>
            </a:r>
            <a:br>
              <a:rPr lang="ru-RU" dirty="0" smtClean="0"/>
            </a:br>
            <a:r>
              <a:rPr lang="ru-RU" dirty="0" smtClean="0"/>
              <a:t>– всемерное содействие проживающим на территории г. Рязани детям и подросткам-инвалидам в их интеграции в современное общество путём защиты и реализации их прав и законных интересов, создание соответствующих условий  и гарантий, обеспечивающих равные с другими гражданами возможности участия во всех сферах жизнедеятельности общества.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122789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980">
        <p14:vortex dir="r"/>
      </p:transition>
    </mc:Choice>
    <mc:Fallback>
      <p:transition spd="slow" advClick="0" advTm="3098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6-7 апреля 2017 г. стали участниками    </a:t>
            </a:r>
            <a:br>
              <a:rPr lang="ru-RU" dirty="0"/>
            </a:br>
            <a:r>
              <a:rPr lang="ru-RU" dirty="0"/>
              <a:t>1 форума добровольцев Рязанской области</a:t>
            </a:r>
          </a:p>
        </p:txBody>
      </p:sp>
      <p:pic>
        <p:nvPicPr>
          <p:cNvPr id="2050" name="Picture 2" descr="C:\Users\Лена\Desktop\IMG_20170406_101435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3711" y="1978702"/>
            <a:ext cx="5411450" cy="4691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24179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2627">
        <p14:vortex dir="r"/>
      </p:transition>
    </mc:Choice>
    <mc:Fallback>
      <p:transition spd="slow" advClick="0" advTm="1262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Награда нашла своего героя</a:t>
            </a:r>
            <a:endParaRPr lang="ru-RU" dirty="0"/>
          </a:p>
        </p:txBody>
      </p:sp>
      <p:pic>
        <p:nvPicPr>
          <p:cNvPr id="5122" name="Picture 2" descr="C:\Users\Лена\Desktop\image62V2J2UZ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4475" y="1325880"/>
            <a:ext cx="6336030" cy="518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01666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9446">
        <p14:vortex dir="r"/>
      </p:transition>
    </mc:Choice>
    <mc:Fallback>
      <p:transition spd="slow" advClick="0" advTm="944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241110"/>
            <a:ext cx="8596668" cy="1724168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 наш  второй дом </a:t>
            </a:r>
            <a:br>
              <a:rPr lang="ru-RU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этаж в безвозмездном  пользовании</a:t>
            </a:r>
            <a:br>
              <a:rPr lang="ru-RU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этаж в аренде   </a:t>
            </a:r>
            <a:endParaRPr lang="ru-RU" sz="2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Лена\Desktop\Новая папка (3)\P103037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746" y="1925783"/>
            <a:ext cx="9019310" cy="4542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74583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825">
        <p14:vortex dir="r"/>
      </p:transition>
    </mc:Choice>
    <mc:Fallback>
      <p:transition spd="slow" advClick="0" advTm="1082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Подгурская Валентина Фёдоровна – председатель совета РГДОО «РОСТОК»</a:t>
            </a:r>
            <a:endParaRPr lang="ru-RU" dirty="0"/>
          </a:p>
        </p:txBody>
      </p:sp>
      <p:pic>
        <p:nvPicPr>
          <p:cNvPr id="1026" name="Picture 2" descr="C:\Users\Лена\Desktop\image7TCX3FV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240" y="2106762"/>
            <a:ext cx="6089333" cy="4436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2507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676">
        <p14:vortex dir="r"/>
      </p:transition>
    </mc:Choice>
    <mc:Fallback>
      <p:transition spd="slow" advClick="0" advTm="867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9254" y="629920"/>
            <a:ext cx="8596668" cy="1320800"/>
          </a:xfrm>
        </p:spPr>
        <p:txBody>
          <a:bodyPr/>
          <a:lstStyle/>
          <a:p>
            <a:r>
              <a:rPr lang="ru-RU" dirty="0" smtClean="0"/>
              <a:t>Рабочий кабинет</a:t>
            </a:r>
            <a:endParaRPr lang="ru-RU" dirty="0"/>
          </a:p>
        </p:txBody>
      </p:sp>
      <p:pic>
        <p:nvPicPr>
          <p:cNvPr id="6146" name="Picture 2" descr="C:\Users\Лена\Desktop\imageTDOPRJEY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946" y="1399310"/>
            <a:ext cx="7384472" cy="5195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85409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974">
        <p14:vortex dir="r"/>
      </p:transition>
    </mc:Choice>
    <mc:Fallback>
      <p:transition spd="slow" advClick="0" advTm="497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Имеем свою швейную мастерскую</a:t>
            </a:r>
            <a:endParaRPr lang="ru-RU" dirty="0"/>
          </a:p>
        </p:txBody>
      </p:sp>
      <p:pic>
        <p:nvPicPr>
          <p:cNvPr id="2051" name="Picture 3" descr="C:\Users\Лена\Desktop\Новая папка (3)\P103036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964" y="1981200"/>
            <a:ext cx="7689272" cy="4350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22511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781">
        <p14:vortex dir="r"/>
      </p:transition>
    </mc:Choice>
    <mc:Fallback>
      <p:transition spd="slow" advClick="0" advTm="578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Здесь дети получают навыки шитья</a:t>
            </a:r>
            <a:endParaRPr lang="ru-RU" dirty="0"/>
          </a:p>
        </p:txBody>
      </p:sp>
      <p:pic>
        <p:nvPicPr>
          <p:cNvPr id="3074" name="Picture 2" descr="C:\Users\Лена\Desktop\Новая папка (3)\P103036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6291" y="1717243"/>
            <a:ext cx="7398327" cy="4614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89019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258">
        <p14:vortex dir="r"/>
      </p:transition>
    </mc:Choice>
    <mc:Fallback>
      <p:transition spd="slow" advClick="0" advTm="525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"/>
</p:tagLst>
</file>

<file path=ppt/theme/theme1.xml><?xml version="1.0" encoding="utf-8"?>
<a:theme xmlns:a="http://schemas.openxmlformats.org/drawingml/2006/main" name="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Грань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717</TotalTime>
  <Words>162</Words>
  <Application>Microsoft Office PowerPoint</Application>
  <PresentationFormat>Произвольный</PresentationFormat>
  <Paragraphs>39</Paragraphs>
  <Slides>41</Slides>
  <Notes>2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41</vt:i4>
      </vt:variant>
    </vt:vector>
  </HeadingPairs>
  <TitlesOfParts>
    <vt:vector size="42" baseType="lpstr">
      <vt:lpstr>Грань</vt:lpstr>
      <vt:lpstr>Презентация PowerPoint</vt:lpstr>
      <vt:lpstr>Девиз нашей организации</vt:lpstr>
      <vt:lpstr>Девиз детей : «В море спасает спасательный круг – в жизни спасает единственный друг (организация «Росток»)</vt:lpstr>
      <vt:lpstr>Цель организации   – всемерное содействие проживающим на территории г. Рязани детям и подросткам-инвалидам в их интеграции в современное общество путём защиты и реализации их прав и законных интересов, создание соответствующих условий  и гарантий, обеспечивающих равные с другими гражданами возможности участия во всех сферах жизнедеятельности общества.</vt:lpstr>
      <vt:lpstr>Это наш  второй дом  1 этаж в безвозмездном  пользовании 2 этаж в аренде   </vt:lpstr>
      <vt:lpstr>Подгурская Валентина Фёдоровна – председатель совета РГДОО «РОСТОК»</vt:lpstr>
      <vt:lpstr>Рабочий кабинет</vt:lpstr>
      <vt:lpstr>Имеем свою швейную мастерскую</vt:lpstr>
      <vt:lpstr>Здесь дети получают навыки шитья</vt:lpstr>
      <vt:lpstr>Имеем свой тренажёрный зал</vt:lpstr>
      <vt:lpstr>Есть беговые дорожки    </vt:lpstr>
      <vt:lpstr>Тренажер для ходьбы</vt:lpstr>
      <vt:lpstr>Тренажеры для ног</vt:lpstr>
      <vt:lpstr>Универсальный тренажер</vt:lpstr>
      <vt:lpstr>Спортивный инвентарь</vt:lpstr>
      <vt:lpstr>Лестница</vt:lpstr>
      <vt:lpstr>Наша гордость – музыкальный, вибрационный, сухой бассейн</vt:lpstr>
      <vt:lpstr>Детям здесь очень нравится</vt:lpstr>
      <vt:lpstr>Имеем свои коляски</vt:lpstr>
      <vt:lpstr>Здесь дети занимаются</vt:lpstr>
      <vt:lpstr>Здесь проходят занятия с росточками</vt:lpstr>
      <vt:lpstr>         Это наши поделки</vt:lpstr>
      <vt:lpstr>Презентация PowerPoint</vt:lpstr>
      <vt:lpstr>Презентация PowerPoint</vt:lpstr>
      <vt:lpstr>Поделки из крупы</vt:lpstr>
      <vt:lpstr>Из фасоли</vt:lpstr>
      <vt:lpstr>Поделки из бумаги</vt:lpstr>
      <vt:lpstr>Из пайеток  </vt:lpstr>
      <vt:lpstr>Вышивка</vt:lpstr>
      <vt:lpstr>Цветы к 8 марта</vt:lpstr>
      <vt:lpstr>Совершаем поездки «Покаяние безгрешных»</vt:lpstr>
      <vt:lpstr>ЗАНЯТИЕ ИППОТЕРАПИЕЙ</vt:lpstr>
      <vt:lpstr>СВЯТО-ИОАННО-БОГОСЛОВСКИЙ  МОНАСТЫРЬ</vt:lpstr>
      <vt:lpstr>Вместе встречаем Новый год</vt:lpstr>
      <vt:lpstr>1 июня – День защиты детей</vt:lpstr>
      <vt:lpstr>Было холодно, но весело</vt:lpstr>
      <vt:lpstr>Занимаемся трудотерапией</vt:lpstr>
      <vt:lpstr>Презентация PowerPoint</vt:lpstr>
      <vt:lpstr>Имеем много грамот, дипломов, сертификатов, благодарственных писем. </vt:lpstr>
      <vt:lpstr>6-7 апреля 2017 г. стали участниками     1 форума добровольцев Рязанской области</vt:lpstr>
      <vt:lpstr>Награда нашла своего героя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Проблемы обновления предметно – развивающей среды в ДОО в соответствии с ФГОС дошкольного образования</dc:title>
  <dc:creator>Сергей</dc:creator>
  <cp:lastModifiedBy>Windows User</cp:lastModifiedBy>
  <cp:revision>76</cp:revision>
  <dcterms:created xsi:type="dcterms:W3CDTF">2013-11-27T15:04:03Z</dcterms:created>
  <dcterms:modified xsi:type="dcterms:W3CDTF">2017-06-20T17:36:53Z</dcterms:modified>
</cp:coreProperties>
</file>